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2"/>
  </p:notesMasterIdLst>
  <p:sldIdLst>
    <p:sldId id="256" r:id="rId2"/>
    <p:sldId id="310" r:id="rId3"/>
    <p:sldId id="311" r:id="rId4"/>
    <p:sldId id="313" r:id="rId5"/>
    <p:sldId id="305" r:id="rId6"/>
    <p:sldId id="312" r:id="rId7"/>
    <p:sldId id="306" r:id="rId8"/>
    <p:sldId id="308" r:id="rId9"/>
    <p:sldId id="309" r:id="rId10"/>
    <p:sldId id="30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00CC"/>
    <a:srgbClr val="008000"/>
    <a:srgbClr val="CCFFFF"/>
    <a:srgbClr val="CCFFCC"/>
    <a:srgbClr val="FFFF99"/>
    <a:srgbClr val="CC0000"/>
    <a:srgbClr val="0000FF"/>
    <a:srgbClr val="FF0000"/>
    <a:srgbClr val="00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364" autoAdjust="0"/>
  </p:normalViewPr>
  <p:slideViewPr>
    <p:cSldViewPr snapToGrid="0">
      <p:cViewPr varScale="1">
        <p:scale>
          <a:sx n="68" d="100"/>
          <a:sy n="68" d="100"/>
        </p:scale>
        <p:origin x="62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gif>
</file>

<file path=ppt/media/image3.jpeg>
</file>

<file path=ppt/media/image4.jpeg>
</file>

<file path=ppt/media/image5.jpeg>
</file>

<file path=ppt/media/image6.png>
</file>

<file path=ppt/media/image7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801F7-FE95-4EF4-887A-C479620EF523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C14614-5918-4101-B8AC-A5A22313D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37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F8115-C15A-44BC-8825-6DF780B71690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6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15554-C66A-47BB-A54A-586BD91CC5F7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77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12346-66E8-4D59-9F63-1DCCC8DA2DDA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89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A93A4-86EB-42FE-BD17-D0589DF31E25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7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50DC3-5500-4581-B384-6855FB54A10F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69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DF39A-9E6B-4013-867E-7E6079A5760E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7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169A9-1BA8-411B-80D0-82DCAA6AC6D3}" type="datetime1">
              <a:rPr lang="en-US" smtClean="0"/>
              <a:t>12/6/2022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91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CD75B-0D14-4BFF-A816-603736952806}" type="datetime1">
              <a:rPr lang="en-US" smtClean="0"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167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BAA65-B5FD-4294-B153-7C3DB594BDF3}" type="datetime1">
              <a:rPr lang="en-US" smtClean="0"/>
              <a:t>12/6/2022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7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BCADD-7A80-4F1B-9090-0916380D86F7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6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9143-64F7-4B68-A642-5589003998ED}" type="datetime1">
              <a:rPr lang="en-US" smtClean="0"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4C008-DB54-40CD-A6F0-D7D5E91FEFBD}" type="datetime1">
              <a:rPr lang="en-US" smtClean="0"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899BB-F262-4078-A8ED-F252A919F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96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2919" y="314325"/>
            <a:ext cx="10767169" cy="923925"/>
          </a:xfrm>
          <a:noFill/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3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</a:t>
            </a:r>
            <a:r>
              <a:rPr lang="en-US" sz="32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(Provide an innovative Name to your product) </a:t>
            </a:r>
            <a:endParaRPr lang="en-US" sz="20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2173" y="6122409"/>
            <a:ext cx="1969827" cy="735591"/>
          </a:xfrm>
          <a:prstGeom prst="rect">
            <a:avLst/>
          </a:prstGeom>
        </p:spPr>
      </p:pic>
      <p:pic>
        <p:nvPicPr>
          <p:cNvPr id="1026" name="Picture 2" descr="BITS Pilani log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59"/>
          <a:stretch/>
        </p:blipFill>
        <p:spPr bwMode="auto">
          <a:xfrm>
            <a:off x="162836" y="6122409"/>
            <a:ext cx="2033517" cy="647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582678F-BE0B-B24A-B0F8-574EA33D2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5771127"/>
              </p:ext>
            </p:extLst>
          </p:nvPr>
        </p:nvGraphicFramePr>
        <p:xfrm>
          <a:off x="2032000" y="2446020"/>
          <a:ext cx="8128000" cy="233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88920524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87514011"/>
                    </a:ext>
                  </a:extLst>
                </a:gridCol>
              </a:tblGrid>
              <a:tr h="33837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Group Details </a:t>
                      </a:r>
                      <a:endParaRPr lang="en-US" sz="2400" b="1" dirty="0">
                        <a:solidFill>
                          <a:schemeClr val="bg1"/>
                        </a:solidFill>
                        <a:cs typeface="Arial" panose="020B0604020202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576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Name of students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BITS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64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Alok Narayan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2020A4PS0501P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16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Chaitanya Krishna Chauhan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2020A4PS1869P</a:t>
                      </a:r>
                      <a:endParaRPr lang="en-IN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950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Samikhya</a:t>
                      </a:r>
                      <a:r>
                        <a:rPr lang="en-IN" sz="1600" baseline="0" dirty="0" smtClean="0"/>
                        <a:t> Nayak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2019B5A40845P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7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Yash Anil Saboo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600" dirty="0" smtClean="0"/>
                        <a:t>2020A4PS0465P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234807"/>
                  </a:ext>
                </a:extLst>
              </a:tr>
            </a:tbl>
          </a:graphicData>
        </a:graphic>
      </p:graphicFrame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296FB02C-4E9B-FCE2-4318-5B19C3B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 sz="1600" b="1" dirty="0">
                <a:solidFill>
                  <a:srgbClr val="000066"/>
                </a:solidFill>
              </a:rPr>
              <a:t>Advanced Manufacturing Process (ME F315)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92CB85-5015-3EA1-1EA0-A4489C7C6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66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5193" y="2589076"/>
            <a:ext cx="3781613" cy="1679848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rgbClr val="008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9F6D71-FADE-16FF-6015-6AB9A8AA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1C991E-5DEC-DDD3-EC82-BE2BB6194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47565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Identified Problem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4199" y="1113913"/>
            <a:ext cx="41669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Many-a-times, when you go in the corridor of bhavans, you will see dustbins being tossed out of their stands. And the garbage in them spread all over the place</a:t>
            </a: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3C2FCBC9-0662-52DA-5B38-517170D74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Advanced Manufacturing Process (ME F315)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2AB35-C5CB-E9E8-0DCD-BD9EE3CC1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837" y="1113913"/>
            <a:ext cx="2720263" cy="309986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691" y="3582185"/>
            <a:ext cx="2560208" cy="31392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408" y="3307867"/>
            <a:ext cx="2560208" cy="34136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4421402" y="4691506"/>
            <a:ext cx="3412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/>
              <a:t>This is problematic for both the students and the cleaning staff</a:t>
            </a:r>
            <a:endParaRPr lang="en-IN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970408" y="1225296"/>
            <a:ext cx="33833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 smtClean="0"/>
              <a:t>Also, emptying the garbage by hands poses a health hazard for the cleaning staff.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3731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6386546-7C19-A37F-B7E7-BCE02369191F}"/>
              </a:ext>
            </a:extLst>
          </p:cNvPr>
          <p:cNvSpPr txBox="1">
            <a:spLocks/>
          </p:cNvSpPr>
          <p:nvPr/>
        </p:nvSpPr>
        <p:spPr>
          <a:xfrm>
            <a:off x="398176" y="148051"/>
            <a:ext cx="4752787" cy="639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</a:t>
            </a:r>
            <a:r>
              <a:rPr lang="en-US" sz="2800" b="1" dirty="0" smtClean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  <a:endParaRPr lang="en-US" sz="28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3C2FCBC9-0662-52DA-5B38-517170D74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Advanced Manufacturing Process (ME F315)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2AB35-C5CB-E9E8-0DCD-BD9EE3CC1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8368" y="1179576"/>
            <a:ext cx="101955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/>
              <a:t>Method uses hinge, handle and gears to control the handling of the dustbins, thus avoiding direct contact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/>
              <a:t>Once the hinge is </a:t>
            </a:r>
            <a:r>
              <a:rPr lang="en-IN" sz="2000" smtClean="0"/>
              <a:t>moved </a:t>
            </a:r>
            <a:r>
              <a:rPr lang="en-IN" sz="2000" smtClean="0"/>
              <a:t>downward</a:t>
            </a:r>
            <a:r>
              <a:rPr lang="en-IN" sz="2000" smtClean="0"/>
              <a:t>, </a:t>
            </a:r>
            <a:r>
              <a:rPr lang="en-IN" sz="2000" dirty="0" smtClean="0"/>
              <a:t>the handle can be used to rotate the dustbin about its axis.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/>
              <a:t>Otherwise, the hinge restricts any motion of the handle which then blocks the rotation of the dustbin itself.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 smtClean="0"/>
              <a:t>To prevent the cover of the dustbin to come off by accident, a small clip in the shape of a hook is installed on two opposite sides, which can be easily flipped to remove the cover, but preventing the lid from coming off by dogs.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2938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Manufacturing Process (ME F315)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4</a:t>
            </a:fld>
            <a:endParaRPr lang="en-US"/>
          </a:p>
        </p:txBody>
      </p:sp>
      <p:pic>
        <p:nvPicPr>
          <p:cNvPr id="4" name="0130-02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9378" y="1005840"/>
            <a:ext cx="8299438" cy="48646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6600" y="150604"/>
            <a:ext cx="44039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</a:p>
        </p:txBody>
      </p:sp>
    </p:spTree>
    <p:extLst>
      <p:ext uri="{BB962C8B-B14F-4D97-AF65-F5344CB8AC3E}">
        <p14:creationId xmlns:p14="http://schemas.microsoft.com/office/powerpoint/2010/main" val="297900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47565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Realization</a:t>
            </a:r>
            <a:endParaRPr lang="en-US" sz="28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84199" y="1072970"/>
            <a:ext cx="1009599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Support Rod- </a:t>
            </a:r>
            <a:r>
              <a:rPr lang="en-US" sz="2400" dirty="0" smtClean="0"/>
              <a:t>Made of 2x2 cm, hollow mild steel bar, 80cm length, thickness 4mm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Square Rim- </a:t>
            </a:r>
            <a:r>
              <a:rPr lang="en-US" sz="2400" dirty="0" smtClean="0"/>
              <a:t>Made of 2x2 cm, hollow mild steel bars, 36cm each, thickness 4mm,       4 bars needed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Connecting Rods- </a:t>
            </a:r>
            <a:r>
              <a:rPr lang="en-US" sz="2400" dirty="0" smtClean="0"/>
              <a:t>Made of 1.5 cm diameter, solid mild steel rod, 13cm length, 3 rods needed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Spur Gears- </a:t>
            </a:r>
            <a:r>
              <a:rPr lang="en-US" sz="2400" dirty="0" smtClean="0"/>
              <a:t>Made of S45C steel, internal diameter of 1.5cm, No. of teeth on 1 gear-24, No. of teeth-32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Hooked Clip-</a:t>
            </a:r>
            <a:r>
              <a:rPr lang="en-US" sz="2400" dirty="0" smtClean="0"/>
              <a:t> 5cm in length</a:t>
            </a:r>
            <a:endParaRPr lang="en-US" sz="2400" b="1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Y-Shaped Clip- </a:t>
            </a:r>
            <a:r>
              <a:rPr lang="en-US" sz="2400" dirty="0" smtClean="0"/>
              <a:t>5cm in length</a:t>
            </a:r>
            <a:endParaRPr lang="en-US" sz="2400" b="1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Handle- </a:t>
            </a:r>
            <a:r>
              <a:rPr lang="en-US" sz="2400" dirty="0" smtClean="0"/>
              <a:t>Made of 1.5cm diameter, hollow mild steel rod, 40cm in length</a:t>
            </a:r>
            <a:endParaRPr lang="en-US" sz="2400" b="1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 smtClean="0"/>
              <a:t>Hinge- </a:t>
            </a:r>
            <a:r>
              <a:rPr lang="en-US" sz="2400" dirty="0" smtClean="0"/>
              <a:t>3 Strut Hinges </a:t>
            </a:r>
            <a:endParaRPr lang="en-US" sz="24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D39242-80A0-8BFB-8BCA-B3780D7F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Advanced Manufacturing Process (ME F315)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D02D0-F1BD-1445-D87E-7A60198A0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1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Advanced Manufacturing Process (ME F315)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6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84199" y="247565"/>
            <a:ext cx="10515600" cy="6395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800" b="1" smtClean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Realization</a:t>
            </a:r>
            <a:endParaRPr lang="en-US" sz="28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8165BF0-DA09-6D4B-09AC-247E3E209D1D}"/>
              </a:ext>
            </a:extLst>
          </p:cNvPr>
          <p:cNvSpPr txBox="1">
            <a:spLocks/>
          </p:cNvSpPr>
          <p:nvPr/>
        </p:nvSpPr>
        <p:spPr>
          <a:xfrm>
            <a:off x="3694646" y="698532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Advanced Manufacturing Process (ME F315)</a:t>
            </a:r>
            <a:endParaRPr lang="en-US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9257E731-E283-1807-3AA6-6AB155B7E56A}"/>
              </a:ext>
            </a:extLst>
          </p:cNvPr>
          <p:cNvSpPr txBox="1">
            <a:spLocks/>
          </p:cNvSpPr>
          <p:nvPr/>
        </p:nvSpPr>
        <p:spPr>
          <a:xfrm>
            <a:off x="8266646" y="698532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4A899BB-F262-4078-A8ED-F252A919F610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DCC23-96C7-88FA-79C5-642CE8262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439" y="887105"/>
            <a:ext cx="10576858" cy="594948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5FFB81-BB26-39D7-06CA-FABA4FBB87CC}"/>
              </a:ext>
            </a:extLst>
          </p:cNvPr>
          <p:cNvSpPr txBox="1"/>
          <p:nvPr/>
        </p:nvSpPr>
        <p:spPr>
          <a:xfrm>
            <a:off x="2754428" y="924812"/>
            <a:ext cx="1880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Connecting Rod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FBC576-7AF4-4EFC-7709-3E8459CEB8BC}"/>
              </a:ext>
            </a:extLst>
          </p:cNvPr>
          <p:cNvSpPr txBox="1"/>
          <p:nvPr/>
        </p:nvSpPr>
        <p:spPr>
          <a:xfrm>
            <a:off x="8072132" y="998194"/>
            <a:ext cx="1809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Connecting Rod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EABEB8-392E-7FAF-5967-990830D79E65}"/>
              </a:ext>
            </a:extLst>
          </p:cNvPr>
          <p:cNvSpPr txBox="1"/>
          <p:nvPr/>
        </p:nvSpPr>
        <p:spPr>
          <a:xfrm>
            <a:off x="5890868" y="4549113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Hooked Clip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2D3B51-93F4-3938-DD24-CD722294EAA1}"/>
              </a:ext>
            </a:extLst>
          </p:cNvPr>
          <p:cNvSpPr txBox="1"/>
          <p:nvPr/>
        </p:nvSpPr>
        <p:spPr>
          <a:xfrm>
            <a:off x="938912" y="2081666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Support Rod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8A6987-0561-91D8-F2B0-0D3EA0162C6A}"/>
              </a:ext>
            </a:extLst>
          </p:cNvPr>
          <p:cNvSpPr txBox="1"/>
          <p:nvPr/>
        </p:nvSpPr>
        <p:spPr>
          <a:xfrm>
            <a:off x="9438815" y="5864418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Handle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C676215-B9EC-AF9B-9BC2-DEE976933970}"/>
              </a:ext>
            </a:extLst>
          </p:cNvPr>
          <p:cNvSpPr txBox="1"/>
          <p:nvPr/>
        </p:nvSpPr>
        <p:spPr>
          <a:xfrm>
            <a:off x="5133837" y="5217898"/>
            <a:ext cx="950259" cy="369332"/>
          </a:xfrm>
          <a:prstGeom prst="rect">
            <a:avLst/>
          </a:prstGeom>
          <a:noFill/>
          <a:ln w="12700"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Dustbin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5A9BF3-67C2-3D5F-21FE-833737109FBA}"/>
              </a:ext>
            </a:extLst>
          </p:cNvPr>
          <p:cNvSpPr txBox="1"/>
          <p:nvPr/>
        </p:nvSpPr>
        <p:spPr>
          <a:xfrm>
            <a:off x="9507070" y="4457536"/>
            <a:ext cx="1846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Gear 2</a:t>
            </a:r>
          </a:p>
          <a:p>
            <a:pPr algn="ctr"/>
            <a:r>
              <a:rPr lang="en-IN" dirty="0"/>
              <a:t>(32 Teeth)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422B8A7-5C20-0E43-6B21-720FF01C8D5A}"/>
              </a:ext>
            </a:extLst>
          </p:cNvPr>
          <p:cNvSpPr/>
          <p:nvPr/>
        </p:nvSpPr>
        <p:spPr>
          <a:xfrm rot="8025363">
            <a:off x="8922132" y="2109190"/>
            <a:ext cx="1033367" cy="2430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7378D6C-6A97-DE58-0EAF-4450F1142C98}"/>
              </a:ext>
            </a:extLst>
          </p:cNvPr>
          <p:cNvSpPr/>
          <p:nvPr/>
        </p:nvSpPr>
        <p:spPr>
          <a:xfrm rot="13177592">
            <a:off x="8839461" y="3974191"/>
            <a:ext cx="1335219" cy="249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B59813-AA11-4D4E-0898-45E871204A7F}"/>
              </a:ext>
            </a:extLst>
          </p:cNvPr>
          <p:cNvSpPr txBox="1"/>
          <p:nvPr/>
        </p:nvSpPr>
        <p:spPr>
          <a:xfrm>
            <a:off x="9375438" y="1161178"/>
            <a:ext cx="1918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Gear 1 </a:t>
            </a:r>
          </a:p>
          <a:p>
            <a:pPr algn="ctr"/>
            <a:r>
              <a:rPr lang="en-IN" dirty="0"/>
              <a:t>(24 Teeth)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22457D75-558E-5AF6-A7FD-AFF89C0522AF}"/>
              </a:ext>
            </a:extLst>
          </p:cNvPr>
          <p:cNvSpPr/>
          <p:nvPr/>
        </p:nvSpPr>
        <p:spPr>
          <a:xfrm rot="13177592">
            <a:off x="8276926" y="5315517"/>
            <a:ext cx="1335219" cy="249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01AB8589-5E09-4331-D1DB-B5D027FBDAEC}"/>
              </a:ext>
            </a:extLst>
          </p:cNvPr>
          <p:cNvSpPr/>
          <p:nvPr/>
        </p:nvSpPr>
        <p:spPr>
          <a:xfrm rot="14193585">
            <a:off x="5463271" y="3980413"/>
            <a:ext cx="964523" cy="214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3A58D3FA-0BEA-A489-A81B-49ECDA646949}"/>
              </a:ext>
            </a:extLst>
          </p:cNvPr>
          <p:cNvSpPr/>
          <p:nvPr/>
        </p:nvSpPr>
        <p:spPr>
          <a:xfrm rot="21051743">
            <a:off x="2357185" y="2102417"/>
            <a:ext cx="528431" cy="2122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75E57C27-E219-E620-4CA4-A500C10773FC}"/>
              </a:ext>
            </a:extLst>
          </p:cNvPr>
          <p:cNvSpPr/>
          <p:nvPr/>
        </p:nvSpPr>
        <p:spPr>
          <a:xfrm rot="975888">
            <a:off x="7148748" y="6171433"/>
            <a:ext cx="919529" cy="1715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71B17D-5410-50C0-F0C1-AEDA3D3E90B2}"/>
              </a:ext>
            </a:extLst>
          </p:cNvPr>
          <p:cNvSpPr txBox="1"/>
          <p:nvPr/>
        </p:nvSpPr>
        <p:spPr>
          <a:xfrm>
            <a:off x="6084096" y="5722931"/>
            <a:ext cx="14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</a:rPr>
              <a:t>Y-shaped Clip</a:t>
            </a:r>
          </a:p>
        </p:txBody>
      </p:sp>
      <p:sp>
        <p:nvSpPr>
          <p:cNvPr id="26" name="Arrow: Right 26">
            <a:extLst>
              <a:ext uri="{FF2B5EF4-FFF2-40B4-BE49-F238E27FC236}">
                <a16:creationId xmlns:a16="http://schemas.microsoft.com/office/drawing/2014/main" id="{DB6CAF46-E1DF-9D83-D172-FB7E04AEECCB}"/>
              </a:ext>
            </a:extLst>
          </p:cNvPr>
          <p:cNvSpPr/>
          <p:nvPr/>
        </p:nvSpPr>
        <p:spPr>
          <a:xfrm rot="5730369">
            <a:off x="3131116" y="1808333"/>
            <a:ext cx="995155" cy="16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Right 27">
            <a:extLst>
              <a:ext uri="{FF2B5EF4-FFF2-40B4-BE49-F238E27FC236}">
                <a16:creationId xmlns:a16="http://schemas.microsoft.com/office/drawing/2014/main" id="{B1E3F4EB-5E5B-29FF-D5E6-A943F68BF525}"/>
              </a:ext>
            </a:extLst>
          </p:cNvPr>
          <p:cNvSpPr/>
          <p:nvPr/>
        </p:nvSpPr>
        <p:spPr>
          <a:xfrm rot="5730369">
            <a:off x="7926902" y="2091798"/>
            <a:ext cx="1417171" cy="1232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Arrow: Right 28">
            <a:extLst>
              <a:ext uri="{FF2B5EF4-FFF2-40B4-BE49-F238E27FC236}">
                <a16:creationId xmlns:a16="http://schemas.microsoft.com/office/drawing/2014/main" id="{9CB708C8-AD42-B513-7196-5E5F1AE4A7AA}"/>
              </a:ext>
            </a:extLst>
          </p:cNvPr>
          <p:cNvSpPr/>
          <p:nvPr/>
        </p:nvSpPr>
        <p:spPr>
          <a:xfrm rot="657710">
            <a:off x="1985237" y="6298099"/>
            <a:ext cx="1177291" cy="1864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0C68AD-FE45-A67E-7442-4C276C8C4DDE}"/>
              </a:ext>
            </a:extLst>
          </p:cNvPr>
          <p:cNvSpPr txBox="1"/>
          <p:nvPr/>
        </p:nvSpPr>
        <p:spPr>
          <a:xfrm>
            <a:off x="1270041" y="6034288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Floor</a:t>
            </a:r>
          </a:p>
        </p:txBody>
      </p:sp>
      <p:sp>
        <p:nvSpPr>
          <p:cNvPr id="30" name="Arrow: Right 30">
            <a:extLst>
              <a:ext uri="{FF2B5EF4-FFF2-40B4-BE49-F238E27FC236}">
                <a16:creationId xmlns:a16="http://schemas.microsoft.com/office/drawing/2014/main" id="{0075C851-4296-A22A-4B21-B747C419FB14}"/>
              </a:ext>
            </a:extLst>
          </p:cNvPr>
          <p:cNvSpPr/>
          <p:nvPr/>
        </p:nvSpPr>
        <p:spPr>
          <a:xfrm rot="20100722">
            <a:off x="2165783" y="3714844"/>
            <a:ext cx="1177291" cy="1864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5365E7-5A91-8038-CF34-49C7985F5181}"/>
              </a:ext>
            </a:extLst>
          </p:cNvPr>
          <p:cNvSpPr txBox="1"/>
          <p:nvPr/>
        </p:nvSpPr>
        <p:spPr>
          <a:xfrm>
            <a:off x="783363" y="3978134"/>
            <a:ext cx="1416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Square Rim</a:t>
            </a:r>
          </a:p>
        </p:txBody>
      </p:sp>
    </p:spTree>
    <p:extLst>
      <p:ext uri="{BB962C8B-B14F-4D97-AF65-F5344CB8AC3E}">
        <p14:creationId xmlns:p14="http://schemas.microsoft.com/office/powerpoint/2010/main" val="31640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11706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Manufacturing Strategy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833A8A-4B6A-F19E-C8E2-B4E1F8CE36F9}"/>
              </a:ext>
            </a:extLst>
          </p:cNvPr>
          <p:cNvSpPr/>
          <p:nvPr/>
        </p:nvSpPr>
        <p:spPr>
          <a:xfrm>
            <a:off x="584199" y="3438998"/>
            <a:ext cx="1085404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b="1" dirty="0"/>
              <a:t>Manufacturing </a:t>
            </a:r>
            <a:r>
              <a:rPr lang="en-US" sz="2000" b="1" dirty="0" smtClean="0"/>
              <a:t>Processes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Support Rod- </a:t>
            </a:r>
            <a:r>
              <a:rPr lang="en-US" sz="2000" dirty="0" smtClean="0"/>
              <a:t>Flexible Cold Forming, followed by MIG welding to form bar from sheet metal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Square Rim- </a:t>
            </a:r>
            <a:r>
              <a:rPr lang="en-US" sz="2000" dirty="0" smtClean="0"/>
              <a:t>Same as support rod first, then welding 4 rods formed by MIG Welding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Connecting Rod- </a:t>
            </a:r>
            <a:r>
              <a:rPr lang="en-US" sz="2000" dirty="0" smtClean="0"/>
              <a:t>Extrusion of Mild Steel block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Spur Gears- </a:t>
            </a:r>
            <a:r>
              <a:rPr lang="en-US" sz="2000" dirty="0" smtClean="0"/>
              <a:t>Sand casting with post casting machining, but shell </a:t>
            </a:r>
            <a:r>
              <a:rPr lang="en-US" sz="2000" dirty="0" err="1" smtClean="0"/>
              <a:t>mould</a:t>
            </a:r>
            <a:r>
              <a:rPr lang="en-US" sz="2000" dirty="0" smtClean="0"/>
              <a:t> casting can be used for improved dimensional accuracy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Both Clips- </a:t>
            </a:r>
            <a:r>
              <a:rPr lang="en-US" sz="2000" dirty="0" smtClean="0"/>
              <a:t>Both clips can be formed by laser beam machining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1" dirty="0" smtClean="0"/>
              <a:t>Handle- </a:t>
            </a:r>
            <a:r>
              <a:rPr lang="en-US" sz="2000" dirty="0" smtClean="0"/>
              <a:t>Same as support rod</a:t>
            </a:r>
            <a:endParaRPr lang="en-US" sz="2000" b="1" dirty="0" smtClean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79DAC-5284-61F0-0732-9CE31448A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4BB0D-1CD4-CB02-7DA3-09544A88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84199" y="1152144"/>
            <a:ext cx="1113840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 smtClean="0"/>
              <a:t>Material Identification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Most parts are manufacture from 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It has some very desirable properties such as good weldability</a:t>
            </a:r>
            <a:r>
              <a:rPr lang="en-IN" dirty="0"/>
              <a:t> </a:t>
            </a:r>
            <a:r>
              <a:rPr lang="en-IN" dirty="0" smtClean="0"/>
              <a:t>and machinability, considerable strength, good malleability with cold forming possibilities and cost effective.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Clips are made from stainless steel since they are generally not painted which can prevent their corrosion.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59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11706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Approximate Cost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4199" y="1072970"/>
            <a:ext cx="11016398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/>
              <a:t>Material Acquisition</a:t>
            </a:r>
          </a:p>
          <a:p>
            <a:pPr algn="just"/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Support Stand – 1 long Mild steel sheet at the rate of </a:t>
            </a:r>
            <a:r>
              <a:rPr lang="en-IN" dirty="0"/>
              <a:t>₹</a:t>
            </a:r>
            <a:r>
              <a:rPr lang="en-US" sz="2000" dirty="0" smtClean="0"/>
              <a:t>60/kg </a:t>
            </a:r>
            <a:r>
              <a:rPr lang="en-US" sz="2000" dirty="0"/>
              <a:t>of sheet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Square Rim – 2 Mild steel  sheet at the rate </a:t>
            </a:r>
            <a:r>
              <a:rPr lang="en-IN" dirty="0"/>
              <a:t>₹</a:t>
            </a:r>
            <a:r>
              <a:rPr lang="en-US" sz="2000" dirty="0" smtClean="0"/>
              <a:t>50</a:t>
            </a:r>
            <a:r>
              <a:rPr lang="en-US" sz="2000" dirty="0"/>
              <a:t>/ kg of sheet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Connecting Rods – Mild steel rods at </a:t>
            </a:r>
            <a:r>
              <a:rPr lang="en-IN" dirty="0"/>
              <a:t>₹</a:t>
            </a:r>
            <a:r>
              <a:rPr lang="en-US" sz="2000" dirty="0" smtClean="0"/>
              <a:t>30/kg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Two Spur gears – S45C </a:t>
            </a:r>
            <a:r>
              <a:rPr lang="en-IN" dirty="0"/>
              <a:t>₹</a:t>
            </a:r>
            <a:r>
              <a:rPr lang="en-US" sz="2000" dirty="0" smtClean="0"/>
              <a:t>200/gear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Clip - </a:t>
            </a:r>
            <a:r>
              <a:rPr lang="en-IN" dirty="0"/>
              <a:t>₹</a:t>
            </a:r>
            <a:r>
              <a:rPr lang="en-US" sz="2000" dirty="0" smtClean="0"/>
              <a:t>10 </a:t>
            </a:r>
            <a:r>
              <a:rPr lang="en-US" sz="2000" dirty="0"/>
              <a:t>per Clip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Handle – </a:t>
            </a:r>
            <a:r>
              <a:rPr lang="en-IN" dirty="0"/>
              <a:t>₹</a:t>
            </a:r>
            <a:r>
              <a:rPr lang="en-US" sz="2000" dirty="0" smtClean="0"/>
              <a:t>56/kg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Y-Shaped Clips – Mild steel </a:t>
            </a:r>
            <a:r>
              <a:rPr lang="en-US" sz="2000" dirty="0" smtClean="0"/>
              <a:t>sheet </a:t>
            </a:r>
            <a:r>
              <a:rPr lang="en-IN" dirty="0" smtClean="0"/>
              <a:t>₹</a:t>
            </a:r>
            <a:r>
              <a:rPr lang="en-US" sz="2000" dirty="0" smtClean="0"/>
              <a:t>80/Kg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/>
              <a:t>Hinge – </a:t>
            </a:r>
            <a:r>
              <a:rPr lang="en-IN" dirty="0" smtClean="0"/>
              <a:t>₹</a:t>
            </a:r>
            <a:r>
              <a:rPr lang="en-US" sz="2000" dirty="0" smtClean="0"/>
              <a:t>345 </a:t>
            </a:r>
            <a:r>
              <a:rPr lang="en-US" sz="2000" dirty="0"/>
              <a:t>for 3 Strut </a:t>
            </a:r>
            <a:r>
              <a:rPr lang="en-US" sz="2000" dirty="0" smtClean="0"/>
              <a:t>Hinges</a:t>
            </a:r>
          </a:p>
          <a:p>
            <a:pPr algn="just"/>
            <a:endParaRPr lang="en-US" sz="2000" dirty="0"/>
          </a:p>
          <a:p>
            <a:pPr algn="just"/>
            <a:r>
              <a:rPr lang="en-US" sz="2000" dirty="0" smtClean="0"/>
              <a:t>Total Cost for material acquisition= </a:t>
            </a:r>
            <a:r>
              <a:rPr lang="en-IN" dirty="0" smtClean="0"/>
              <a:t>₹1091 (approx.)</a:t>
            </a:r>
            <a:endParaRPr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5279BE-7032-8008-D2C3-41C33F8DB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FD81A-51AA-F59F-068A-EF6ED28C7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49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199" y="211706"/>
            <a:ext cx="10515600" cy="639540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Individual Contribution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C9E952-5285-F5AF-F080-A889AB5DD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1863445"/>
              </p:ext>
            </p:extLst>
          </p:nvPr>
        </p:nvGraphicFramePr>
        <p:xfrm>
          <a:off x="1210235" y="1470686"/>
          <a:ext cx="9972115" cy="320040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247465">
                  <a:extLst>
                    <a:ext uri="{9D8B030D-6E8A-4147-A177-3AD203B41FA5}">
                      <a16:colId xmlns:a16="http://schemas.microsoft.com/office/drawing/2014/main" val="1889205247"/>
                    </a:ext>
                  </a:extLst>
                </a:gridCol>
                <a:gridCol w="3952875">
                  <a:extLst>
                    <a:ext uri="{9D8B030D-6E8A-4147-A177-3AD203B41FA5}">
                      <a16:colId xmlns:a16="http://schemas.microsoft.com/office/drawing/2014/main" val="1487514011"/>
                    </a:ext>
                  </a:extLst>
                </a:gridCol>
                <a:gridCol w="2771775">
                  <a:extLst>
                    <a:ext uri="{9D8B030D-6E8A-4147-A177-3AD203B41FA5}">
                      <a16:colId xmlns:a16="http://schemas.microsoft.com/office/drawing/2014/main" val="2375482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Name of 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Contribution </a:t>
                      </a:r>
                      <a:r>
                        <a:rPr lang="en-US" sz="2000" b="0" dirty="0"/>
                        <a:t>(activities performed)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Involvement  </a:t>
                      </a:r>
                      <a:r>
                        <a:rPr lang="en-US" sz="2000" b="0" dirty="0"/>
                        <a:t>(in 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647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GL: </a:t>
                      </a:r>
                    </a:p>
                    <a:p>
                      <a:r>
                        <a:rPr lang="en-IN" sz="2000" dirty="0" smtClean="0"/>
                        <a:t>Alok Narayan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Manufacturing Strategies, Finding Cost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25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16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2000" dirty="0"/>
                        <a:t>M:</a:t>
                      </a:r>
                    </a:p>
                    <a:p>
                      <a:r>
                        <a:rPr lang="en-IN" sz="2000" dirty="0" smtClean="0"/>
                        <a:t>Chaitanya Krishna Chauhan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Problem </a:t>
                      </a:r>
                      <a:r>
                        <a:rPr lang="en-IN" sz="2000" dirty="0" smtClean="0"/>
                        <a:t>Solution,</a:t>
                      </a:r>
                      <a:r>
                        <a:rPr lang="en-IN" sz="2000" baseline="0" dirty="0" smtClean="0"/>
                        <a:t> </a:t>
                      </a:r>
                      <a:r>
                        <a:rPr lang="en-IN" sz="2000" dirty="0" smtClean="0"/>
                        <a:t>Animation</a:t>
                      </a:r>
                      <a:r>
                        <a:rPr lang="en-IN" sz="2000" baseline="0" dirty="0" smtClean="0"/>
                        <a:t> for the solution, </a:t>
                      </a:r>
                      <a:r>
                        <a:rPr lang="en-IN" sz="2000" baseline="0" dirty="0" smtClean="0"/>
                        <a:t>Product Realization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25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950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/>
                        <a:t>M: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 smtClean="0"/>
                        <a:t>Samikhya Nayak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Product Realization, Finding approximate cost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25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7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/>
                        <a:t>M:</a:t>
                      </a:r>
                    </a:p>
                    <a:p>
                      <a:r>
                        <a:rPr lang="en-IN" sz="2000" dirty="0" smtClean="0"/>
                        <a:t>Yash Anil Saboo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Problem Identification, </a:t>
                      </a:r>
                      <a:r>
                        <a:rPr lang="en-IN" sz="2000" dirty="0" smtClean="0"/>
                        <a:t>Documentation</a:t>
                      </a:r>
                      <a:endParaRPr lang="en-IN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dirty="0" smtClean="0"/>
                        <a:t>25</a:t>
                      </a:r>
                      <a:endParaRPr lang="en-IN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558436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27D09-86A3-CA66-4534-B97CDB50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Advanced Manufacturing Process (ME F315)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A0BD8-18FE-58FC-7035-BCAA973C4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899BB-F262-4078-A8ED-F252A919F61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758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5811</TotalTime>
  <Words>715</Words>
  <Application>Microsoft Office PowerPoint</Application>
  <PresentationFormat>Widescreen</PresentationFormat>
  <Paragraphs>113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Title (Provide an innovative Name to your product) </vt:lpstr>
      <vt:lpstr>Identified Problem</vt:lpstr>
      <vt:lpstr>PowerPoint Presentation</vt:lpstr>
      <vt:lpstr>PowerPoint Presentation</vt:lpstr>
      <vt:lpstr>Product Realization</vt:lpstr>
      <vt:lpstr>PowerPoint Presentation</vt:lpstr>
      <vt:lpstr>Manufacturing Strategy </vt:lpstr>
      <vt:lpstr>Approximate Cost </vt:lpstr>
      <vt:lpstr>Individual Contribution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naray</cp:lastModifiedBy>
  <cp:revision>1296</cp:revision>
  <cp:lastPrinted>2020-10-21T13:26:20Z</cp:lastPrinted>
  <dcterms:created xsi:type="dcterms:W3CDTF">2020-08-16T20:11:52Z</dcterms:created>
  <dcterms:modified xsi:type="dcterms:W3CDTF">2022-12-06T03:22:33Z</dcterms:modified>
  <cp:contentStatus/>
</cp:coreProperties>
</file>